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6"/>
  </p:notesMasterIdLst>
  <p:sldIdLst>
    <p:sldId id="474" r:id="rId2"/>
    <p:sldId id="476" r:id="rId3"/>
    <p:sldId id="517" r:id="rId4"/>
    <p:sldId id="574" r:id="rId5"/>
    <p:sldId id="519" r:id="rId6"/>
    <p:sldId id="570" r:id="rId7"/>
    <p:sldId id="567" r:id="rId8"/>
    <p:sldId id="568" r:id="rId9"/>
    <p:sldId id="569" r:id="rId10"/>
    <p:sldId id="571" r:id="rId11"/>
    <p:sldId id="576" r:id="rId12"/>
    <p:sldId id="572" r:id="rId13"/>
    <p:sldId id="551" r:id="rId14"/>
    <p:sldId id="550" r:id="rId15"/>
    <p:sldId id="549" r:id="rId16"/>
    <p:sldId id="573" r:id="rId17"/>
    <p:sldId id="578" r:id="rId18"/>
    <p:sldId id="561" r:id="rId19"/>
    <p:sldId id="538" r:id="rId20"/>
    <p:sldId id="547" r:id="rId21"/>
    <p:sldId id="548" r:id="rId22"/>
    <p:sldId id="281" r:id="rId23"/>
    <p:sldId id="282" r:id="rId24"/>
    <p:sldId id="5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00"/>
    <a:srgbClr val="FFFFCC"/>
    <a:srgbClr val="000000"/>
    <a:srgbClr val="FF0066"/>
    <a:srgbClr val="BB5181"/>
    <a:srgbClr val="B0C7E2"/>
    <a:srgbClr val="FFCC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5" autoAdjust="0"/>
    <p:restoredTop sz="81329" autoAdjust="0"/>
  </p:normalViewPr>
  <p:slideViewPr>
    <p:cSldViewPr>
      <p:cViewPr varScale="1">
        <p:scale>
          <a:sx n="60" d="100"/>
          <a:sy n="60" d="100"/>
        </p:scale>
        <p:origin x="11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5588D-079D-47FC-9133-1257B85D708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D0E9A5-CBAC-448E-874D-B303F5AF5E36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বাংলাদেশে</a:t>
          </a:r>
          <a:r>
            <a:rPr lang="bn-IN" dirty="0" smtClean="0">
              <a:ln w="11430"/>
              <a:latin typeface="NikoshBAN" pitchFamily="2" charset="0"/>
              <a:cs typeface="NikoshBAN" pitchFamily="2" charset="0"/>
            </a:rPr>
            <a:t>র পাট শিল্পের বর্ণনা </a:t>
          </a:r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করতে পারবে</a:t>
          </a:r>
          <a:r>
            <a:rPr lang="en-US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77FB4845-5C61-49CB-A0E5-D7EE47F4D787}" type="parTrans" cxnId="{85377B0D-6D53-4E28-8578-686602C858F9}">
      <dgm:prSet/>
      <dgm:spPr/>
      <dgm:t>
        <a:bodyPr/>
        <a:lstStyle/>
        <a:p>
          <a:endParaRPr lang="en-US"/>
        </a:p>
      </dgm:t>
    </dgm:pt>
    <dgm:pt modelId="{D8539AD3-605C-43F3-8D63-C5D8A63CBFF0}" type="sibTrans" cxnId="{85377B0D-6D53-4E28-8578-686602C858F9}">
      <dgm:prSet/>
      <dgm:spPr/>
      <dgm:t>
        <a:bodyPr/>
        <a:lstStyle/>
        <a:p>
          <a:endParaRPr lang="en-US"/>
        </a:p>
      </dgm:t>
    </dgm:pt>
    <dgm:pt modelId="{BF2A5B9A-A51B-40FA-99EE-9A50A49EF4B2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 বাংলাদেশে</a:t>
          </a:r>
          <a:r>
            <a:rPr lang="bn-IN" dirty="0" smtClean="0">
              <a:ln w="11430"/>
              <a:latin typeface="NikoshBAN" pitchFamily="2" charset="0"/>
              <a:cs typeface="NikoshBAN" pitchFamily="2" charset="0"/>
            </a:rPr>
            <a:t>র বস্ত্র শিল্পের ব্যাখ্যা</a:t>
          </a:r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 করতে পারবে</a:t>
          </a:r>
          <a:r>
            <a:rPr lang="en-US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BC396DE2-2816-4C38-B67D-9E87D5FB83A2}" type="parTrans" cxnId="{5DEEBCE9-686C-4BEE-9B92-21D9553D6C4E}">
      <dgm:prSet/>
      <dgm:spPr/>
      <dgm:t>
        <a:bodyPr/>
        <a:lstStyle/>
        <a:p>
          <a:endParaRPr lang="en-US"/>
        </a:p>
      </dgm:t>
    </dgm:pt>
    <dgm:pt modelId="{84773551-BE20-4E3F-94E9-B012F070D902}" type="sibTrans" cxnId="{5DEEBCE9-686C-4BEE-9B92-21D9553D6C4E}">
      <dgm:prSet/>
      <dgm:spPr/>
      <dgm:t>
        <a:bodyPr/>
        <a:lstStyle/>
        <a:p>
          <a:endParaRPr lang="en-US"/>
        </a:p>
      </dgm:t>
    </dgm:pt>
    <dgm:pt modelId="{D2FC9A28-A221-49EB-B6BC-303087C1AC76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বাংলাদেশে</a:t>
          </a:r>
          <a:r>
            <a:rPr lang="bn-IN" dirty="0" smtClean="0">
              <a:ln w="11430"/>
              <a:latin typeface="NikoshBAN" pitchFamily="2" charset="0"/>
              <a:cs typeface="NikoshBAN" pitchFamily="2" charset="0"/>
            </a:rPr>
            <a:t>র পোশাক </a:t>
          </a:r>
          <a:r>
            <a:rPr lang="bn-IN" dirty="0" smtClean="0">
              <a:ln w="11430"/>
              <a:latin typeface="NikoshBAN" pitchFamily="2" charset="0"/>
              <a:cs typeface="NikoshBAN" pitchFamily="2" charset="0"/>
            </a:rPr>
            <a:t>শিল্প </a:t>
          </a:r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সম্পর্কে বলতে পারবে</a:t>
          </a:r>
          <a:r>
            <a:rPr lang="en-US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/>
        </a:p>
      </dgm:t>
    </dgm:pt>
    <dgm:pt modelId="{7C80F6DC-2411-4A6C-A857-0C01D0ED48D9}" type="parTrans" cxnId="{E2A3F492-8F87-46F6-AB8C-5C914335A613}">
      <dgm:prSet/>
      <dgm:spPr/>
      <dgm:t>
        <a:bodyPr/>
        <a:lstStyle/>
        <a:p>
          <a:endParaRPr lang="en-US"/>
        </a:p>
      </dgm:t>
    </dgm:pt>
    <dgm:pt modelId="{E3A71A1D-88A4-4875-B2EF-E1A3F265F820}" type="sibTrans" cxnId="{E2A3F492-8F87-46F6-AB8C-5C914335A613}">
      <dgm:prSet/>
      <dgm:spPr/>
      <dgm:t>
        <a:bodyPr/>
        <a:lstStyle/>
        <a:p>
          <a:endParaRPr lang="en-US"/>
        </a:p>
      </dgm:t>
    </dgm:pt>
    <dgm:pt modelId="{14516032-E1EA-4D1D-842B-607EB5D01F73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বাংলাদেশে</a:t>
          </a:r>
          <a:r>
            <a:rPr lang="bn-IN" dirty="0" smtClean="0">
              <a:ln w="11430"/>
              <a:latin typeface="NikoshBAN" pitchFamily="2" charset="0"/>
              <a:cs typeface="NikoshBAN" pitchFamily="2" charset="0"/>
            </a:rPr>
            <a:t>র চিনি শিল্প </a:t>
          </a:r>
          <a:r>
            <a:rPr lang="bn-BD" dirty="0" smtClean="0">
              <a:ln w="11430"/>
              <a:latin typeface="NikoshBAN" pitchFamily="2" charset="0"/>
              <a:cs typeface="NikoshBAN" pitchFamily="2" charset="0"/>
            </a:rPr>
            <a:t>বিশ্লেষণ করতে পারবে।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dirty="0"/>
        </a:p>
      </dgm:t>
    </dgm:pt>
    <dgm:pt modelId="{AB2AC196-CC41-419C-BE51-840F5B573A5F}" type="parTrans" cxnId="{A59E5488-1505-4E44-A497-03C314296234}">
      <dgm:prSet/>
      <dgm:spPr/>
      <dgm:t>
        <a:bodyPr/>
        <a:lstStyle/>
        <a:p>
          <a:endParaRPr lang="en-US"/>
        </a:p>
      </dgm:t>
    </dgm:pt>
    <dgm:pt modelId="{4876686C-1887-4516-A78A-7387764009E5}" type="sibTrans" cxnId="{A59E5488-1505-4E44-A497-03C314296234}">
      <dgm:prSet/>
      <dgm:spPr/>
      <dgm:t>
        <a:bodyPr/>
        <a:lstStyle/>
        <a:p>
          <a:endParaRPr lang="en-US"/>
        </a:p>
      </dgm:t>
    </dgm:pt>
    <dgm:pt modelId="{93FD5DF6-B828-44A4-A8DA-099B27AB6FDA}" type="pres">
      <dgm:prSet presAssocID="{DA85588D-079D-47FC-9133-1257B85D70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DA654EE-9459-4446-B1FC-ED5A45700970}" type="pres">
      <dgm:prSet presAssocID="{DA85588D-079D-47FC-9133-1257B85D7086}" presName="Name1" presStyleCnt="0"/>
      <dgm:spPr/>
      <dgm:t>
        <a:bodyPr/>
        <a:lstStyle/>
        <a:p>
          <a:endParaRPr lang="en-US"/>
        </a:p>
      </dgm:t>
    </dgm:pt>
    <dgm:pt modelId="{E97E28AA-F6BE-4760-9B5F-255473E4A5F1}" type="pres">
      <dgm:prSet presAssocID="{DA85588D-079D-47FC-9133-1257B85D7086}" presName="cycle" presStyleCnt="0"/>
      <dgm:spPr/>
      <dgm:t>
        <a:bodyPr/>
        <a:lstStyle/>
        <a:p>
          <a:endParaRPr lang="en-US"/>
        </a:p>
      </dgm:t>
    </dgm:pt>
    <dgm:pt modelId="{EA2F3D3C-0E7F-4604-B26B-C05BBA539B4A}" type="pres">
      <dgm:prSet presAssocID="{DA85588D-079D-47FC-9133-1257B85D7086}" presName="srcNode" presStyleLbl="node1" presStyleIdx="0" presStyleCnt="4"/>
      <dgm:spPr/>
      <dgm:t>
        <a:bodyPr/>
        <a:lstStyle/>
        <a:p>
          <a:endParaRPr lang="en-US"/>
        </a:p>
      </dgm:t>
    </dgm:pt>
    <dgm:pt modelId="{749123FC-F793-4A31-9C87-B82B7891AC9E}" type="pres">
      <dgm:prSet presAssocID="{DA85588D-079D-47FC-9133-1257B85D7086}" presName="conn" presStyleLbl="parChTrans1D2" presStyleIdx="0" presStyleCnt="1"/>
      <dgm:spPr/>
      <dgm:t>
        <a:bodyPr/>
        <a:lstStyle/>
        <a:p>
          <a:endParaRPr lang="en-US"/>
        </a:p>
      </dgm:t>
    </dgm:pt>
    <dgm:pt modelId="{E5B902E3-AEB9-4583-9767-03C178E755E7}" type="pres">
      <dgm:prSet presAssocID="{DA85588D-079D-47FC-9133-1257B85D7086}" presName="extraNode" presStyleLbl="node1" presStyleIdx="0" presStyleCnt="4"/>
      <dgm:spPr/>
      <dgm:t>
        <a:bodyPr/>
        <a:lstStyle/>
        <a:p>
          <a:endParaRPr lang="en-US"/>
        </a:p>
      </dgm:t>
    </dgm:pt>
    <dgm:pt modelId="{0D41B5AB-A48F-4E6B-8861-AA7322D76CBC}" type="pres">
      <dgm:prSet presAssocID="{DA85588D-079D-47FC-9133-1257B85D7086}" presName="dstNode" presStyleLbl="node1" presStyleIdx="0" presStyleCnt="4"/>
      <dgm:spPr/>
      <dgm:t>
        <a:bodyPr/>
        <a:lstStyle/>
        <a:p>
          <a:endParaRPr lang="en-US"/>
        </a:p>
      </dgm:t>
    </dgm:pt>
    <dgm:pt modelId="{81CC448A-B002-4A89-BECE-1BEBB8DF324C}" type="pres">
      <dgm:prSet presAssocID="{6FD0E9A5-CBAC-448E-874D-B303F5AF5E3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FB1B-BA8D-4B8E-BD77-70074829D3A3}" type="pres">
      <dgm:prSet presAssocID="{6FD0E9A5-CBAC-448E-874D-B303F5AF5E36}" presName="accent_1" presStyleCnt="0"/>
      <dgm:spPr/>
      <dgm:t>
        <a:bodyPr/>
        <a:lstStyle/>
        <a:p>
          <a:endParaRPr lang="en-US"/>
        </a:p>
      </dgm:t>
    </dgm:pt>
    <dgm:pt modelId="{509FE5A2-8089-4DAD-A831-16A037B798B6}" type="pres">
      <dgm:prSet presAssocID="{6FD0E9A5-CBAC-448E-874D-B303F5AF5E36}" presName="accentRepeatNode" presStyleLbl="solidFgAcc1" presStyleIdx="0" presStyleCnt="4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46C452-8902-420F-9600-02862C714814}" type="pres">
      <dgm:prSet presAssocID="{BF2A5B9A-A51B-40FA-99EE-9A50A49EF4B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A20B2-96B7-4472-9207-E8C9CD7D6AFF}" type="pres">
      <dgm:prSet presAssocID="{BF2A5B9A-A51B-40FA-99EE-9A50A49EF4B2}" presName="accent_2" presStyleCnt="0"/>
      <dgm:spPr/>
      <dgm:t>
        <a:bodyPr/>
        <a:lstStyle/>
        <a:p>
          <a:endParaRPr lang="en-US"/>
        </a:p>
      </dgm:t>
    </dgm:pt>
    <dgm:pt modelId="{2A62B645-327A-4458-B349-A9B283CE450B}" type="pres">
      <dgm:prSet presAssocID="{BF2A5B9A-A51B-40FA-99EE-9A50A49EF4B2}" presName="accentRepeatNode" presStyleLbl="solidFgAcc1" presStyleIdx="1" presStyleCnt="4"/>
      <dgm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CFE786-4C82-4AE0-B3A4-1F12FDAC9007}" type="pres">
      <dgm:prSet presAssocID="{D2FC9A28-A221-49EB-B6BC-303087C1AC76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9921F-C6CD-4309-AFD3-F7FDADA8F937}" type="pres">
      <dgm:prSet presAssocID="{D2FC9A28-A221-49EB-B6BC-303087C1AC76}" presName="accent_3" presStyleCnt="0"/>
      <dgm:spPr/>
      <dgm:t>
        <a:bodyPr/>
        <a:lstStyle/>
        <a:p>
          <a:endParaRPr lang="en-US"/>
        </a:p>
      </dgm:t>
    </dgm:pt>
    <dgm:pt modelId="{6B65FF5B-640F-4694-A269-2E39079492F0}" type="pres">
      <dgm:prSet presAssocID="{D2FC9A28-A221-49EB-B6BC-303087C1AC76}" presName="accentRepeatNode" presStyleLbl="solidFgAcc1" presStyleIdx="2" presStyleCnt="4"/>
      <dgm:spPr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ABC70A7-968D-4BE4-9F2D-5995014780F3}" type="pres">
      <dgm:prSet presAssocID="{14516032-E1EA-4D1D-842B-607EB5D01F7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17BC1-C378-4BC6-A215-22D8D2BA2FC3}" type="pres">
      <dgm:prSet presAssocID="{14516032-E1EA-4D1D-842B-607EB5D01F73}" presName="accent_4" presStyleCnt="0"/>
      <dgm:spPr/>
      <dgm:t>
        <a:bodyPr/>
        <a:lstStyle/>
        <a:p>
          <a:endParaRPr lang="en-US"/>
        </a:p>
      </dgm:t>
    </dgm:pt>
    <dgm:pt modelId="{F6EE9821-02B5-4599-9190-3BE683483D55}" type="pres">
      <dgm:prSet presAssocID="{14516032-E1EA-4D1D-842B-607EB5D01F73}" presName="accentRepeatNode" presStyleLbl="solidFgAcc1" presStyleIdx="3" presStyleCnt="4"/>
      <dgm:spPr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166CA0C1-F7F1-46CD-AB02-05AE017E6647}" type="presOf" srcId="{14516032-E1EA-4D1D-842B-607EB5D01F73}" destId="{8ABC70A7-968D-4BE4-9F2D-5995014780F3}" srcOrd="0" destOrd="0" presId="urn:microsoft.com/office/officeart/2008/layout/VerticalCurvedList"/>
    <dgm:cxn modelId="{E2A3F492-8F87-46F6-AB8C-5C914335A613}" srcId="{DA85588D-079D-47FC-9133-1257B85D7086}" destId="{D2FC9A28-A221-49EB-B6BC-303087C1AC76}" srcOrd="2" destOrd="0" parTransId="{7C80F6DC-2411-4A6C-A857-0C01D0ED48D9}" sibTransId="{E3A71A1D-88A4-4875-B2EF-E1A3F265F820}"/>
    <dgm:cxn modelId="{856675D2-8A7A-4EAF-A68A-ECCECBE97FEC}" type="presOf" srcId="{DA85588D-079D-47FC-9133-1257B85D7086}" destId="{93FD5DF6-B828-44A4-A8DA-099B27AB6FDA}" srcOrd="0" destOrd="0" presId="urn:microsoft.com/office/officeart/2008/layout/VerticalCurvedList"/>
    <dgm:cxn modelId="{A59E5488-1505-4E44-A497-03C314296234}" srcId="{DA85588D-079D-47FC-9133-1257B85D7086}" destId="{14516032-E1EA-4D1D-842B-607EB5D01F73}" srcOrd="3" destOrd="0" parTransId="{AB2AC196-CC41-419C-BE51-840F5B573A5F}" sibTransId="{4876686C-1887-4516-A78A-7387764009E5}"/>
    <dgm:cxn modelId="{60F05B61-9AFF-4F18-8404-A16532D9B16E}" type="presOf" srcId="{6FD0E9A5-CBAC-448E-874D-B303F5AF5E36}" destId="{81CC448A-B002-4A89-BECE-1BEBB8DF324C}" srcOrd="0" destOrd="0" presId="urn:microsoft.com/office/officeart/2008/layout/VerticalCurvedList"/>
    <dgm:cxn modelId="{5DEEBCE9-686C-4BEE-9B92-21D9553D6C4E}" srcId="{DA85588D-079D-47FC-9133-1257B85D7086}" destId="{BF2A5B9A-A51B-40FA-99EE-9A50A49EF4B2}" srcOrd="1" destOrd="0" parTransId="{BC396DE2-2816-4C38-B67D-9E87D5FB83A2}" sibTransId="{84773551-BE20-4E3F-94E9-B012F070D902}"/>
    <dgm:cxn modelId="{4552608C-0468-489D-BEA2-98A01C33A2DA}" type="presOf" srcId="{BF2A5B9A-A51B-40FA-99EE-9A50A49EF4B2}" destId="{1546C452-8902-420F-9600-02862C714814}" srcOrd="0" destOrd="0" presId="urn:microsoft.com/office/officeart/2008/layout/VerticalCurvedList"/>
    <dgm:cxn modelId="{297F2CF0-617D-4864-90C1-2C76A4BB2AB2}" type="presOf" srcId="{D8539AD3-605C-43F3-8D63-C5D8A63CBFF0}" destId="{749123FC-F793-4A31-9C87-B82B7891AC9E}" srcOrd="0" destOrd="0" presId="urn:microsoft.com/office/officeart/2008/layout/VerticalCurvedList"/>
    <dgm:cxn modelId="{07FD8F5E-ECDE-4058-9283-236C76B999B8}" type="presOf" srcId="{D2FC9A28-A221-49EB-B6BC-303087C1AC76}" destId="{0CCFE786-4C82-4AE0-B3A4-1F12FDAC9007}" srcOrd="0" destOrd="0" presId="urn:microsoft.com/office/officeart/2008/layout/VerticalCurvedList"/>
    <dgm:cxn modelId="{85377B0D-6D53-4E28-8578-686602C858F9}" srcId="{DA85588D-079D-47FC-9133-1257B85D7086}" destId="{6FD0E9A5-CBAC-448E-874D-B303F5AF5E36}" srcOrd="0" destOrd="0" parTransId="{77FB4845-5C61-49CB-A0E5-D7EE47F4D787}" sibTransId="{D8539AD3-605C-43F3-8D63-C5D8A63CBFF0}"/>
    <dgm:cxn modelId="{1F204C73-A0E9-4234-B45D-556B1F21049C}" type="presParOf" srcId="{93FD5DF6-B828-44A4-A8DA-099B27AB6FDA}" destId="{9DA654EE-9459-4446-B1FC-ED5A45700970}" srcOrd="0" destOrd="0" presId="urn:microsoft.com/office/officeart/2008/layout/VerticalCurvedList"/>
    <dgm:cxn modelId="{78E6E505-1893-4468-98C8-2D523B73A7C1}" type="presParOf" srcId="{9DA654EE-9459-4446-B1FC-ED5A45700970}" destId="{E97E28AA-F6BE-4760-9B5F-255473E4A5F1}" srcOrd="0" destOrd="0" presId="urn:microsoft.com/office/officeart/2008/layout/VerticalCurvedList"/>
    <dgm:cxn modelId="{1699236B-D6A6-409E-A9A6-47754D5EB22C}" type="presParOf" srcId="{E97E28AA-F6BE-4760-9B5F-255473E4A5F1}" destId="{EA2F3D3C-0E7F-4604-B26B-C05BBA539B4A}" srcOrd="0" destOrd="0" presId="urn:microsoft.com/office/officeart/2008/layout/VerticalCurvedList"/>
    <dgm:cxn modelId="{0955242C-E554-4210-A04D-3FBDAD7F4964}" type="presParOf" srcId="{E97E28AA-F6BE-4760-9B5F-255473E4A5F1}" destId="{749123FC-F793-4A31-9C87-B82B7891AC9E}" srcOrd="1" destOrd="0" presId="urn:microsoft.com/office/officeart/2008/layout/VerticalCurvedList"/>
    <dgm:cxn modelId="{D0421A58-A5B1-4FD3-BF92-92C6C1DDEC9A}" type="presParOf" srcId="{E97E28AA-F6BE-4760-9B5F-255473E4A5F1}" destId="{E5B902E3-AEB9-4583-9767-03C178E755E7}" srcOrd="2" destOrd="0" presId="urn:microsoft.com/office/officeart/2008/layout/VerticalCurvedList"/>
    <dgm:cxn modelId="{1BFA2E73-BB68-40BC-9A8E-03FF99E85A73}" type="presParOf" srcId="{E97E28AA-F6BE-4760-9B5F-255473E4A5F1}" destId="{0D41B5AB-A48F-4E6B-8861-AA7322D76CBC}" srcOrd="3" destOrd="0" presId="urn:microsoft.com/office/officeart/2008/layout/VerticalCurvedList"/>
    <dgm:cxn modelId="{81C7969E-4E9C-4E2B-8F9B-00DB77F86510}" type="presParOf" srcId="{9DA654EE-9459-4446-B1FC-ED5A45700970}" destId="{81CC448A-B002-4A89-BECE-1BEBB8DF324C}" srcOrd="1" destOrd="0" presId="urn:microsoft.com/office/officeart/2008/layout/VerticalCurvedList"/>
    <dgm:cxn modelId="{1FF4AB28-E7BC-4083-B2E0-38D1CFD59283}" type="presParOf" srcId="{9DA654EE-9459-4446-B1FC-ED5A45700970}" destId="{DE3BFB1B-BA8D-4B8E-BD77-70074829D3A3}" srcOrd="2" destOrd="0" presId="urn:microsoft.com/office/officeart/2008/layout/VerticalCurvedList"/>
    <dgm:cxn modelId="{3099DA3B-38B0-4AFC-BA38-D5E459ACD7F1}" type="presParOf" srcId="{DE3BFB1B-BA8D-4B8E-BD77-70074829D3A3}" destId="{509FE5A2-8089-4DAD-A831-16A037B798B6}" srcOrd="0" destOrd="0" presId="urn:microsoft.com/office/officeart/2008/layout/VerticalCurvedList"/>
    <dgm:cxn modelId="{1E181E90-7796-4D7B-BE80-EE34B54D949C}" type="presParOf" srcId="{9DA654EE-9459-4446-B1FC-ED5A45700970}" destId="{1546C452-8902-420F-9600-02862C714814}" srcOrd="3" destOrd="0" presId="urn:microsoft.com/office/officeart/2008/layout/VerticalCurvedList"/>
    <dgm:cxn modelId="{ABB687BC-AAAB-420A-9A31-51F1E82364D8}" type="presParOf" srcId="{9DA654EE-9459-4446-B1FC-ED5A45700970}" destId="{1EDA20B2-96B7-4472-9207-E8C9CD7D6AFF}" srcOrd="4" destOrd="0" presId="urn:microsoft.com/office/officeart/2008/layout/VerticalCurvedList"/>
    <dgm:cxn modelId="{AC69D6DE-0536-45DC-92CB-C18E95B9C62B}" type="presParOf" srcId="{1EDA20B2-96B7-4472-9207-E8C9CD7D6AFF}" destId="{2A62B645-327A-4458-B349-A9B283CE450B}" srcOrd="0" destOrd="0" presId="urn:microsoft.com/office/officeart/2008/layout/VerticalCurvedList"/>
    <dgm:cxn modelId="{FA6FF380-070D-4B8C-BBCB-FC0C27299B0C}" type="presParOf" srcId="{9DA654EE-9459-4446-B1FC-ED5A45700970}" destId="{0CCFE786-4C82-4AE0-B3A4-1F12FDAC9007}" srcOrd="5" destOrd="0" presId="urn:microsoft.com/office/officeart/2008/layout/VerticalCurvedList"/>
    <dgm:cxn modelId="{1E2D1DAE-2506-4285-A641-5ACF3CF3D9C9}" type="presParOf" srcId="{9DA654EE-9459-4446-B1FC-ED5A45700970}" destId="{57D9921F-C6CD-4309-AFD3-F7FDADA8F937}" srcOrd="6" destOrd="0" presId="urn:microsoft.com/office/officeart/2008/layout/VerticalCurvedList"/>
    <dgm:cxn modelId="{1039F8BE-F562-49A3-94EB-DA270434BC9F}" type="presParOf" srcId="{57D9921F-C6CD-4309-AFD3-F7FDADA8F937}" destId="{6B65FF5B-640F-4694-A269-2E39079492F0}" srcOrd="0" destOrd="0" presId="urn:microsoft.com/office/officeart/2008/layout/VerticalCurvedList"/>
    <dgm:cxn modelId="{1D1EF891-F291-4A33-96F1-BD2949F367E9}" type="presParOf" srcId="{9DA654EE-9459-4446-B1FC-ED5A45700970}" destId="{8ABC70A7-968D-4BE4-9F2D-5995014780F3}" srcOrd="7" destOrd="0" presId="urn:microsoft.com/office/officeart/2008/layout/VerticalCurvedList"/>
    <dgm:cxn modelId="{17BC5835-0064-40B6-A7BF-941FAF5D3C98}" type="presParOf" srcId="{9DA654EE-9459-4446-B1FC-ED5A45700970}" destId="{26417BC1-C378-4BC6-A215-22D8D2BA2FC3}" srcOrd="8" destOrd="0" presId="urn:microsoft.com/office/officeart/2008/layout/VerticalCurvedList"/>
    <dgm:cxn modelId="{5AE5F00E-4D0C-4F1C-8AC4-002B1CFD814E}" type="presParOf" srcId="{26417BC1-C378-4BC6-A215-22D8D2BA2FC3}" destId="{F6EE9821-02B5-4599-9190-3BE683483D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123FC-F793-4A31-9C87-B82B7891AC9E}">
      <dsp:nvSpPr>
        <dsp:cNvPr id="0" name=""/>
        <dsp:cNvSpPr/>
      </dsp:nvSpPr>
      <dsp:spPr>
        <a:xfrm>
          <a:off x="-5513922" y="-844209"/>
          <a:ext cx="6565219" cy="6565219"/>
        </a:xfrm>
        <a:prstGeom prst="blockArc">
          <a:avLst>
            <a:gd name="adj1" fmla="val 18900000"/>
            <a:gd name="adj2" fmla="val 2700000"/>
            <a:gd name="adj3" fmla="val 32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C448A-B002-4A89-BECE-1BEBB8DF324C}">
      <dsp:nvSpPr>
        <dsp:cNvPr id="0" name=""/>
        <dsp:cNvSpPr/>
      </dsp:nvSpPr>
      <dsp:spPr>
        <a:xfrm>
          <a:off x="550354" y="374928"/>
          <a:ext cx="7306421" cy="75024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9550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n w="11430"/>
              <a:latin typeface="NikoshBAN" pitchFamily="2" charset="0"/>
              <a:cs typeface="NikoshBAN" pitchFamily="2" charset="0"/>
            </a:rPr>
            <a:t>বাংলাদেশে</a:t>
          </a:r>
          <a:r>
            <a:rPr lang="bn-IN" sz="3200" kern="1200" dirty="0" smtClean="0">
              <a:ln w="11430"/>
              <a:latin typeface="NikoshBAN" pitchFamily="2" charset="0"/>
              <a:cs typeface="NikoshBAN" pitchFamily="2" charset="0"/>
            </a:rPr>
            <a:t>র পাট শিল্পের বর্ণনা </a:t>
          </a:r>
          <a:r>
            <a:rPr lang="bn-BD" sz="3200" kern="1200" dirty="0" smtClean="0">
              <a:ln w="11430"/>
              <a:latin typeface="NikoshBAN" pitchFamily="2" charset="0"/>
              <a:cs typeface="NikoshBAN" pitchFamily="2" charset="0"/>
            </a:rPr>
            <a:t>করতে পারবে</a:t>
          </a:r>
          <a:r>
            <a:rPr lang="en-US" sz="3200" kern="1200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/>
        </a:p>
      </dsp:txBody>
      <dsp:txXfrm>
        <a:off x="550354" y="374928"/>
        <a:ext cx="7306421" cy="750246"/>
      </dsp:txXfrm>
    </dsp:sp>
    <dsp:sp modelId="{509FE5A2-8089-4DAD-A831-16A037B798B6}">
      <dsp:nvSpPr>
        <dsp:cNvPr id="0" name=""/>
        <dsp:cNvSpPr/>
      </dsp:nvSpPr>
      <dsp:spPr>
        <a:xfrm>
          <a:off x="81450" y="281147"/>
          <a:ext cx="937808" cy="937808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6C452-8902-420F-9600-02862C714814}">
      <dsp:nvSpPr>
        <dsp:cNvPr id="0" name=""/>
        <dsp:cNvSpPr/>
      </dsp:nvSpPr>
      <dsp:spPr>
        <a:xfrm>
          <a:off x="980488" y="1500493"/>
          <a:ext cx="6876288" cy="75024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9550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n w="11430"/>
              <a:latin typeface="NikoshBAN" pitchFamily="2" charset="0"/>
              <a:cs typeface="NikoshBAN" pitchFamily="2" charset="0"/>
            </a:rPr>
            <a:t> বাংলাদেশে</a:t>
          </a:r>
          <a:r>
            <a:rPr lang="bn-IN" sz="3200" kern="1200" dirty="0" smtClean="0">
              <a:ln w="11430"/>
              <a:latin typeface="NikoshBAN" pitchFamily="2" charset="0"/>
              <a:cs typeface="NikoshBAN" pitchFamily="2" charset="0"/>
            </a:rPr>
            <a:t>র বস্ত্র শিল্পের ব্যাখ্যা</a:t>
          </a:r>
          <a:r>
            <a:rPr lang="bn-BD" sz="3200" kern="1200" dirty="0" smtClean="0">
              <a:ln w="11430"/>
              <a:latin typeface="NikoshBAN" pitchFamily="2" charset="0"/>
              <a:cs typeface="NikoshBAN" pitchFamily="2" charset="0"/>
            </a:rPr>
            <a:t> করতে পারবে</a:t>
          </a:r>
          <a:r>
            <a:rPr lang="en-US" sz="3200" kern="1200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/>
        </a:p>
      </dsp:txBody>
      <dsp:txXfrm>
        <a:off x="980488" y="1500493"/>
        <a:ext cx="6876288" cy="750246"/>
      </dsp:txXfrm>
    </dsp:sp>
    <dsp:sp modelId="{2A62B645-327A-4458-B349-A9B283CE450B}">
      <dsp:nvSpPr>
        <dsp:cNvPr id="0" name=""/>
        <dsp:cNvSpPr/>
      </dsp:nvSpPr>
      <dsp:spPr>
        <a:xfrm>
          <a:off x="511583" y="1406712"/>
          <a:ext cx="937808" cy="937808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FE786-4C82-4AE0-B3A4-1F12FDAC9007}">
      <dsp:nvSpPr>
        <dsp:cNvPr id="0" name=""/>
        <dsp:cNvSpPr/>
      </dsp:nvSpPr>
      <dsp:spPr>
        <a:xfrm>
          <a:off x="980488" y="2626059"/>
          <a:ext cx="6876288" cy="75024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9550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n w="11430"/>
              <a:latin typeface="NikoshBAN" pitchFamily="2" charset="0"/>
              <a:cs typeface="NikoshBAN" pitchFamily="2" charset="0"/>
            </a:rPr>
            <a:t>বাংলাদেশে</a:t>
          </a:r>
          <a:r>
            <a:rPr lang="bn-IN" sz="3200" kern="1200" dirty="0" smtClean="0">
              <a:ln w="11430"/>
              <a:latin typeface="NikoshBAN" pitchFamily="2" charset="0"/>
              <a:cs typeface="NikoshBAN" pitchFamily="2" charset="0"/>
            </a:rPr>
            <a:t>র পোশাক </a:t>
          </a:r>
          <a:r>
            <a:rPr lang="bn-IN" sz="3200" kern="1200" dirty="0" smtClean="0">
              <a:ln w="11430"/>
              <a:latin typeface="NikoshBAN" pitchFamily="2" charset="0"/>
              <a:cs typeface="NikoshBAN" pitchFamily="2" charset="0"/>
            </a:rPr>
            <a:t>শিল্প </a:t>
          </a:r>
          <a:r>
            <a:rPr lang="bn-BD" sz="3200" kern="1200" dirty="0" smtClean="0">
              <a:ln w="11430"/>
              <a:latin typeface="NikoshBAN" pitchFamily="2" charset="0"/>
              <a:cs typeface="NikoshBAN" pitchFamily="2" charset="0"/>
            </a:rPr>
            <a:t>সম্পর্কে বলতে পারবে</a:t>
          </a:r>
          <a:r>
            <a:rPr lang="en-US" sz="3200" kern="1200" dirty="0" smtClean="0">
              <a:ln w="11430"/>
              <a:latin typeface="NikoshBAN" pitchFamily="2" charset="0"/>
              <a:cs typeface="NikoshBAN" pitchFamily="2" charset="0"/>
            </a:rPr>
            <a:t>;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/>
        </a:p>
      </dsp:txBody>
      <dsp:txXfrm>
        <a:off x="980488" y="2626059"/>
        <a:ext cx="6876288" cy="750246"/>
      </dsp:txXfrm>
    </dsp:sp>
    <dsp:sp modelId="{6B65FF5B-640F-4694-A269-2E39079492F0}">
      <dsp:nvSpPr>
        <dsp:cNvPr id="0" name=""/>
        <dsp:cNvSpPr/>
      </dsp:nvSpPr>
      <dsp:spPr>
        <a:xfrm>
          <a:off x="511583" y="2532278"/>
          <a:ext cx="937808" cy="937808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C70A7-968D-4BE4-9F2D-5995014780F3}">
      <dsp:nvSpPr>
        <dsp:cNvPr id="0" name=""/>
        <dsp:cNvSpPr/>
      </dsp:nvSpPr>
      <dsp:spPr>
        <a:xfrm>
          <a:off x="550354" y="3751624"/>
          <a:ext cx="7306421" cy="75024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95508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n w="11430"/>
              <a:latin typeface="NikoshBAN" pitchFamily="2" charset="0"/>
              <a:cs typeface="NikoshBAN" pitchFamily="2" charset="0"/>
            </a:rPr>
            <a:t>বাংলাদেশে</a:t>
          </a:r>
          <a:r>
            <a:rPr lang="bn-IN" sz="3200" kern="1200" dirty="0" smtClean="0">
              <a:ln w="11430"/>
              <a:latin typeface="NikoshBAN" pitchFamily="2" charset="0"/>
              <a:cs typeface="NikoshBAN" pitchFamily="2" charset="0"/>
            </a:rPr>
            <a:t>র চিনি শিল্প </a:t>
          </a:r>
          <a:r>
            <a:rPr lang="bn-BD" sz="3200" kern="1200" dirty="0" smtClean="0">
              <a:ln w="11430"/>
              <a:latin typeface="NikoshBAN" pitchFamily="2" charset="0"/>
              <a:cs typeface="NikoshBAN" pitchFamily="2" charset="0"/>
            </a:rPr>
            <a:t>বিশ্লেষণ করতে পারবে।</a:t>
          </a: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3200" kern="1200" dirty="0"/>
        </a:p>
      </dsp:txBody>
      <dsp:txXfrm>
        <a:off x="550354" y="3751624"/>
        <a:ext cx="7306421" cy="750246"/>
      </dsp:txXfrm>
    </dsp:sp>
    <dsp:sp modelId="{F6EE9821-02B5-4599-9190-3BE683483D55}">
      <dsp:nvSpPr>
        <dsp:cNvPr id="0" name=""/>
        <dsp:cNvSpPr/>
      </dsp:nvSpPr>
      <dsp:spPr>
        <a:xfrm>
          <a:off x="81450" y="3657843"/>
          <a:ext cx="937808" cy="937808"/>
        </a:xfrm>
        <a:prstGeom prst="ellipse">
          <a:avLst/>
        </a:prstGeom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DCFD-8036-4A7F-96DD-1F665B90665E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0FED-172F-444E-9FE0-9AC8D5724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A490F-E849-409A-9ABF-025B3F4559D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50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</a:t>
            </a:r>
            <a:r>
              <a:rPr lang="bn-BD" baseline="0" dirty="0" smtClean="0"/>
              <a:t> আরো </a:t>
            </a:r>
            <a:r>
              <a:rPr lang="bn-IN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1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সম্পর্কে আরো </a:t>
            </a:r>
            <a:r>
              <a:rPr lang="bn-BD" baseline="0" dirty="0" smtClean="0"/>
              <a:t>বেশি বর্ণনা করতে পারেন।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94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 মাধ্যমে অগ্রসর হলে পাঠটি অধিক সুন্দর হবে।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স্লাইডে</a:t>
            </a:r>
            <a:r>
              <a:rPr lang="bn-BD" baseline="0" dirty="0" smtClean="0"/>
              <a:t> প্রশ্ন এবং সম্ভাব্য উত্তর দেয়া আছে।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9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স্লাইডে</a:t>
            </a:r>
            <a:r>
              <a:rPr lang="bn-BD" baseline="0" dirty="0" smtClean="0"/>
              <a:t> প্রশ্ন এবং সম্ভাব্য উত্তর দেয়া আছে।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88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জোড়ায় কাজ দেয়ার ক্ষেত্র স্লাইডের প্রশ্ন ছাড়াও অন্য প্রশ্ন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তৈ</a:t>
            </a:r>
            <a:r>
              <a:rPr lang="bn-I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রি</a:t>
            </a:r>
            <a:r>
              <a:rPr lang="bn-IN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করে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17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টি উত্তর দেবে সেই </a:t>
            </a:r>
            <a:r>
              <a:rPr lang="bn-BD" sz="1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rPr>
              <a:t>Op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এর উপর ক্লিক করতে হবে। উত্তর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সঠিক হলে সবুজ কালিতে টিক চিহ্ন আসবে এবং উত্তর ভুল হলে লাল কালিতে ক্রস চিহ্ন আসবে। 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4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7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 প্রদর্শিত ছবিটি দেখিয়ে এবং পাঠ সংশ্লিষ্ট প্রশ্নোত্তরের মাধ্যমে পাঠের প্রতি মনোযোগ আকর্ষণ এবং শিক্ষার্থীদের কাছ থেকে পাঠ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শিরোনাম বের করার জন্য স্লাইডটি ব্যবহার করা হয়েছে। সংশ্লিষ্ট অন্য কোন ঘটনা প্রদর্শন করে পাঠ সংশ্লিষ্ট প্রশ্নোত্তরের মাধ্যমেও এ কাজটি করা যেতে পারে। কোন প্রশ্নের উত্তর সরাসরি না বলে দেয়াই ভালো । তবে বিশেষ ক্ষেত্রে শিক্ষার্থীদের কাছ থেকে উত্তর বের করতে সাহায্য করা যেতে পারে।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38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9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 স্লাইডে</a:t>
            </a:r>
            <a:r>
              <a:rPr lang="bn-BD" baseline="0" dirty="0" smtClean="0"/>
              <a:t> প্রশ্ন এবং সম্ভাব্য উত্তর দেয়া আছে।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59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 মাধ্যমে অগ্রসর হলে পাঠটি অধিক সুন্দর হবে।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স্লাইডে</a:t>
            </a:r>
            <a:r>
              <a:rPr lang="bn-BD" baseline="0" dirty="0" smtClean="0"/>
              <a:t> প্রশ্ন এবং সম্ভাব্য উত্তর দেয়া আছে।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93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 মাধ্যমে অগ্রসর হলে পাঠটি অধিক সুন্দর হবে।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4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 মাধ্যমে অগ্রসর হলে পাঠটি অধিক সুন্দর হবে।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28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 কাজ দেয়ার জন্য বিভিন্ন দল গঠন করে স্লাইডের প্রশ্ন ছাড়াও অন্য প্রশ্ন তৈরী করে কাজ দেওয়া যেতে পারে।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16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মানচিত্রটি দেখিয়ে</a:t>
            </a:r>
            <a:r>
              <a:rPr lang="bn-BD" baseline="0" dirty="0" smtClean="0"/>
              <a:t> প্রশ্ন করতে পারেন</a:t>
            </a:r>
            <a:r>
              <a:rPr lang="bn-IN" baseline="0" dirty="0" smtClean="0"/>
              <a:t> এভাবে-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বাংলাদেশের কোন কোন অঞ্চলে 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স্ত্র ও সুতা কল গড়ে উঠেছে?</a:t>
            </a:r>
            <a:r>
              <a:rPr lang="bn-BD" sz="1200" baseline="0" dirty="0" smtClean="0">
                <a:latin typeface="+mn-lt"/>
                <a:cs typeface="+mn-cs"/>
              </a:rPr>
              <a:t> এর</a:t>
            </a:r>
            <a:r>
              <a:rPr lang="bn-IN" sz="1200" baseline="0" dirty="0" smtClean="0">
                <a:latin typeface="+mn-lt"/>
                <a:cs typeface="+mn-cs"/>
              </a:rPr>
              <a:t>পর</a:t>
            </a:r>
            <a:r>
              <a:rPr lang="bn-BD" sz="1200" baseline="0" dirty="0" smtClean="0">
                <a:latin typeface="+mn-lt"/>
                <a:cs typeface="+mn-cs"/>
              </a:rPr>
              <a:t> শিক্ষার্থীরা সম্ভাব্য উত্তর দেয়ার পর ক্লিক করলে মানচিত্রে নামের সাথে ঐ অঞ্চলটি হাইলাইট করবে</a:t>
            </a:r>
            <a:r>
              <a:rPr lang="bn-IN" sz="1200" baseline="0" dirty="0" smtClean="0">
                <a:latin typeface="+mn-lt"/>
                <a:cs typeface="+mn-cs"/>
              </a:rPr>
              <a:t>ন</a:t>
            </a:r>
            <a:r>
              <a:rPr lang="bn-BD" sz="1200" baseline="0" dirty="0" smtClean="0">
                <a:latin typeface="+mn-lt"/>
                <a:cs typeface="+mn-cs"/>
              </a:rPr>
              <a:t>। 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9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8/10/2016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5576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97A8-DF3F-4E90-8624-2604965744F8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81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533400"/>
            <a:ext cx="85344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শিক্ষকবৃন্দের জন্য এই স্লাইডটি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তাই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667000"/>
            <a:ext cx="8534400" cy="3657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পাঠ উপস্থাপনের ক্ষেত্রে নিজস্ব কৌশল প্রয়োগ করতে পারেন। প্রেজেন্টেশনটি 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</a:t>
            </a:r>
            <a:r>
              <a:rPr lang="en-AU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1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0" y="2895600"/>
            <a:ext cx="3940629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C7CACF"/>
              </a:clrFrom>
              <a:clrTo>
                <a:srgbClr val="C7CA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8" t="6227" r="18995" b="8714"/>
          <a:stretch/>
        </p:blipFill>
        <p:spPr>
          <a:xfrm>
            <a:off x="304800" y="441594"/>
            <a:ext cx="2107701" cy="2246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3000"/>
            <a:ext cx="2571750" cy="1719399"/>
          </a:xfrm>
          <a:prstGeom prst="rect">
            <a:avLst/>
          </a:prstGeom>
        </p:spPr>
      </p:pic>
      <p:pic>
        <p:nvPicPr>
          <p:cNvPr id="5" name="Picture 4" descr="Jute_AutoCollage_11_Imag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54818" y="3228108"/>
            <a:ext cx="3908182" cy="2639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889000"/>
            <a:ext cx="3505200" cy="215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ound Diagonal Corner Rectangle 6"/>
          <p:cNvSpPr/>
          <p:nvPr/>
        </p:nvSpPr>
        <p:spPr>
          <a:xfrm>
            <a:off x="3048000" y="304800"/>
            <a:ext cx="3505200" cy="4572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পাটের তৈরি জিনিসপত্র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594869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এখন পাট দিয়ে কোন কোন দ্রব্য উৎপাদন করা যায়?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867400"/>
            <a:ext cx="85344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 রকমের সৌখিন ও দৈনন্দিন ব্যবহার্য  দ্রব্য সামগ্রী উৎপাদ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304800" y="5029200"/>
            <a:ext cx="8534400" cy="15240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২০০৯-২০১০ অর্থবছরে পাটজাত সামগ্রী বিক্রি করে ৩২ কোটি মার্কিন ডলার আয় করেছে।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fan-hundred-dollar-bills-10910152.jpg"/>
          <p:cNvPicPr>
            <a:picLocks noChangeAspect="1"/>
          </p:cNvPicPr>
          <p:nvPr/>
        </p:nvPicPr>
        <p:blipFill>
          <a:blip r:embed="rId8"/>
          <a:srcRect b="9614"/>
          <a:stretch>
            <a:fillRect/>
          </a:stretch>
        </p:blipFill>
        <p:spPr>
          <a:xfrm>
            <a:off x="1676400" y="991565"/>
            <a:ext cx="5791200" cy="38852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318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3200400" cy="6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77000" y="381000"/>
            <a:ext cx="2286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৮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724400"/>
            <a:ext cx="8534400" cy="1828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সুলভ মূল্য এবং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বান্ধব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পাটের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ব্যবহার কীভাবে দেশের সীমানা পেরিয়ে বিদেশে ছড়িয়ে দেওয়া সম্ভব-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পক্ষে যুক্তি দাও।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055" y="359979"/>
            <a:ext cx="1727200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Jute_AutoCollage_11_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1066800"/>
            <a:ext cx="5029200" cy="3396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8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4" y="1066799"/>
            <a:ext cx="4581676" cy="34362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438400"/>
            <a:ext cx="4279295" cy="3209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 Diagonal Corner Rectangle 4"/>
          <p:cNvSpPr/>
          <p:nvPr/>
        </p:nvSpPr>
        <p:spPr>
          <a:xfrm>
            <a:off x="3581400" y="304800"/>
            <a:ext cx="2819400" cy="533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867400"/>
            <a:ext cx="85344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তুলনামূলকভাবে কম মূলধন ও অধিক শ্রমিক ব্যবহার করে এ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 বেশি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 সম্ভব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৯৪৭ সালে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এদেশে বস্ত্র কলের সংখ্যা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৮টি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-Map-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5181600" cy="624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/>
          <p:cNvSpPr/>
          <p:nvPr/>
        </p:nvSpPr>
        <p:spPr>
          <a:xfrm>
            <a:off x="2688771" y="3067958"/>
            <a:ext cx="602343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45543" y="3258458"/>
            <a:ext cx="4572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57600" y="4158343"/>
            <a:ext cx="4572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3400" y="4495800"/>
            <a:ext cx="4572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71486" y="2514600"/>
            <a:ext cx="4572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Diagonal Corner Rectangle 8"/>
          <p:cNvSpPr/>
          <p:nvPr/>
        </p:nvSpPr>
        <p:spPr>
          <a:xfrm>
            <a:off x="5715000" y="304800"/>
            <a:ext cx="3124200" cy="533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ল্পাঞ্চল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6586" y="3048000"/>
            <a:ext cx="1162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ঢাকা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3200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কুলিল্লা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4286" y="2514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টাঙ্গাইল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4419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4114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itchFamily="2" charset="0"/>
                <a:cs typeface="NikoshBAN" pitchFamily="2" charset="0"/>
              </a:rPr>
              <a:t>নোয়াখালি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12192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বাংলাদেশের কোন কোন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অঞ্চলে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স্ত্র ও সুতা কল গড়ে উঠেছে?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381000" y="5029200"/>
            <a:ext cx="8382000" cy="1524000"/>
          </a:xfrm>
          <a:prstGeom prst="round2DiagRect">
            <a:avLst/>
          </a:prstGeom>
          <a:solidFill>
            <a:schemeClr val="bg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 ২০১১-২০১২ অর্থবছরে ১৭২.08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৫৬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৫৪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ৎপাদন করে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457200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95400"/>
            <a:ext cx="3238500" cy="3352800"/>
          </a:xfrm>
          <a:prstGeom prst="rect">
            <a:avLst/>
          </a:prstGeom>
        </p:spPr>
      </p:pic>
      <p:sp>
        <p:nvSpPr>
          <p:cNvPr id="8" name="Round Diagonal Corner Rectangle 7"/>
          <p:cNvSpPr/>
          <p:nvPr/>
        </p:nvSpPr>
        <p:spPr>
          <a:xfrm>
            <a:off x="3352800" y="304800"/>
            <a:ext cx="3429000" cy="5334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সুতা উৎপাদন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304800" y="5029200"/>
            <a:ext cx="8610600" cy="15240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বিশ শতকের আশির দশকে এ শিল্পের যাত্রা শুরু হয়।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 অল্প সময়ে এ শিল্পটি দেশের বৃহত্তম রপ্তানিমুখী শিল্পে পরিণত হয়েছে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3352800" y="304800"/>
            <a:ext cx="3276600" cy="6096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s1.reutersmedia.n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143000"/>
            <a:ext cx="5867400" cy="373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yellatex-garment-factory-6-of-7.jpg"/>
          <p:cNvPicPr>
            <a:picLocks noChangeAspect="1"/>
          </p:cNvPicPr>
          <p:nvPr/>
        </p:nvPicPr>
        <p:blipFill>
          <a:blip r:embed="rId3"/>
          <a:srcRect r="15974"/>
          <a:stretch>
            <a:fillRect/>
          </a:stretch>
        </p:blipFill>
        <p:spPr>
          <a:xfrm>
            <a:off x="1676400" y="1219200"/>
            <a:ext cx="6226630" cy="3962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ound Diagonal Corner Rectangle 2"/>
          <p:cNvSpPr/>
          <p:nvPr/>
        </p:nvSpPr>
        <p:spPr>
          <a:xfrm>
            <a:off x="3352800" y="381000"/>
            <a:ext cx="3276600" cy="6096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04800" y="5410200"/>
            <a:ext cx="6858000" cy="6858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15888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 ইউনিট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 কত?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57200" y="5410200"/>
            <a:ext cx="8153400" cy="11430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15888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 তিন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হাজারেরও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 পোশাক শিল্প ইউনিটে প্রায় ৪০ লক্ষ শ্রমিক কাজ করছে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732971" y="5181600"/>
            <a:ext cx="7293430" cy="11430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15888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কোন দেশে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রপ্তানী করা হয়?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57200" y="5388429"/>
            <a:ext cx="8153400" cy="11430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15888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আমেরিকা যুক্তরাষ্ট্র ও ইউরোপের দেশগুলোতে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রপ্তানী করে বিপুল বৈদেশিক মুদ্রা আয় করে থাকে।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381000" y="5388429"/>
            <a:ext cx="8612414" cy="11430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২০১২-২০১৩ অর্থবছরের মার্চ পর্যন্ত বাংলাদেশ তৈরি পোশাক থেকে ৮০৯০ মার্কিন ডলার আয় করেছে।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22" y="5486400"/>
            <a:ext cx="86106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পোশাক শিল্পের ভবিষৎ সম্ভাবনা কেমন? এ বিষয়ে তোমার মতামত ব্যক্ত কর।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810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715409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3098213" y="297543"/>
            <a:ext cx="3429000" cy="60960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28798" y="1219200"/>
            <a:ext cx="5695952" cy="4262775"/>
            <a:chOff x="1828798" y="1219200"/>
            <a:chExt cx="5695952" cy="42627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1219200"/>
              <a:ext cx="5695950" cy="4262775"/>
            </a:xfrm>
            <a:prstGeom prst="rect">
              <a:avLst/>
            </a:prstGeom>
          </p:spPr>
        </p:pic>
        <p:pic>
          <p:nvPicPr>
            <p:cNvPr id="18" name="Picture 17" descr="Cut_sugarcan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798" y="1219200"/>
              <a:ext cx="2509803" cy="15123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7" name="Round Diagonal Corner Rectangle 16"/>
          <p:cNvSpPr/>
          <p:nvPr/>
        </p:nvSpPr>
        <p:spPr>
          <a:xfrm>
            <a:off x="381000" y="5791199"/>
            <a:ext cx="8458200" cy="740229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শস্যটি থেকে বাণিজ্যিকভাবে কী কী তৈরি করা হয়?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533400" y="5638800"/>
            <a:ext cx="7772400" cy="11430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বাণিজ্যিকভাবে চিনি ও গুড় তৈরি করা হয়।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533400" y="5638800"/>
            <a:ext cx="7772400" cy="11430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প্রথম কখন কোথায় চিনিকল প্রতিষ্ঠিত হয়?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8046_aarberg-sugar-factory-45-1000.jpg"/>
          <p:cNvPicPr>
            <a:picLocks noChangeAspect="1"/>
          </p:cNvPicPr>
          <p:nvPr/>
        </p:nvPicPr>
        <p:blipFill>
          <a:blip r:embed="rId5"/>
          <a:srcRect b="5695"/>
          <a:stretch>
            <a:fillRect/>
          </a:stretch>
        </p:blipFill>
        <p:spPr>
          <a:xfrm>
            <a:off x="1468877" y="1219201"/>
            <a:ext cx="6303523" cy="426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Round Diagonal Corner Rectangle 21"/>
          <p:cNvSpPr/>
          <p:nvPr/>
        </p:nvSpPr>
        <p:spPr>
          <a:xfrm>
            <a:off x="533400" y="5562600"/>
            <a:ext cx="8153400" cy="11430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১৯৩৩ সালে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টো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রের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গোপালপুরে প্রথম চিনিকল প্রতিষ্ঠিত হয়।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1953454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876" y="1371600"/>
            <a:ext cx="6227324" cy="4110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" name="Round Diagonal Corner Rectangle 23"/>
          <p:cNvSpPr/>
          <p:nvPr/>
        </p:nvSpPr>
        <p:spPr>
          <a:xfrm>
            <a:off x="533400" y="5562600"/>
            <a:ext cx="8153400" cy="11430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 বাংলাদেশে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চিনিকল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 কত?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533400" y="5562600"/>
            <a:ext cx="8153400" cy="11430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 বাংলাদেশে চিনিকলের সংখ্যা ১৭টি।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381000" y="5562600"/>
            <a:ext cx="8458200" cy="11430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চাহিদা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অনুযায়ী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চিনির পরিমাণ কী পর্যাপ্ত?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353438" y="5486401"/>
            <a:ext cx="8458200" cy="11430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চাহিদা অনুযায়ী উৎপাদিত না হওয়ায় বিদেশ থেকে প্রতি বছর প্রচুর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আমদানি করতে হয়।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 descr="gty_sugar_jtm_130918_16x9_60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219200"/>
            <a:ext cx="6279277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" name="Round Diagonal Corner Rectangle 29"/>
          <p:cNvSpPr/>
          <p:nvPr/>
        </p:nvSpPr>
        <p:spPr>
          <a:xfrm>
            <a:off x="353438" y="5526314"/>
            <a:ext cx="8458200" cy="1143000"/>
          </a:xfrm>
          <a:prstGeom prst="round2Diag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২০১১-২০১২ অর্থবছরে আমাদের চিনি উৎপাদনের পরিমাণ ছিল ৬৯.৩১ হাজার মেট্রিক টন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9" grpId="0"/>
      <p:bldP spid="20" grpId="0"/>
      <p:bldP spid="22" grpId="0"/>
      <p:bldP spid="24" grpId="0"/>
      <p:bldP spid="25" grpId="0"/>
      <p:bldP spid="26" grpId="0"/>
      <p:bldP spid="27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52871"/>
            <a:ext cx="86106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11430"/>
                <a:latin typeface="NikoshBAN" pitchFamily="2" charset="0"/>
                <a:cs typeface="NikoshBAN" pitchFamily="2" charset="0"/>
              </a:rPr>
              <a:t>বাংলাদেশের উর্বর জমিতে বাণিজ্যিকভাবে আখ চাষ করে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bn-BD" sz="3600" dirty="0" smtClean="0">
                <a:ln w="11430"/>
                <a:latin typeface="NikoshBAN" pitchFamily="2" charset="0"/>
                <a:cs typeface="NikoshBAN" pitchFamily="2" charset="0"/>
              </a:rPr>
              <a:t>র পরিবর্তে রপ্তানী সম্ভব-</a:t>
            </a:r>
            <a:r>
              <a:rPr lang="en-US" sz="3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latin typeface="NikoshBAN" pitchFamily="2" charset="0"/>
                <a:cs typeface="NikoshBAN" pitchFamily="2" charset="0"/>
              </a:rPr>
              <a:t>পক্ষে যুক্তি দাও।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810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৭ মিনিট</a:t>
            </a:r>
          </a:p>
        </p:txBody>
      </p:sp>
      <p:pic>
        <p:nvPicPr>
          <p:cNvPr id="5" name="Picture 4" descr="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04800"/>
            <a:ext cx="1143000" cy="955964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87" y="1295400"/>
            <a:ext cx="59150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8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n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05430"/>
            <a:ext cx="8058978" cy="5895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43200" y="208794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বৈদেশিক মুদ্রা আয়ে সবচেয়ে বেশি ভূমিকা রাখছে-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31890" y="2116281"/>
            <a:ext cx="264557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 শিল্প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76465" y="2130650"/>
            <a:ext cx="2661105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 শিল্প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331890" y="3070860"/>
            <a:ext cx="265793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 শিল্প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72837" y="3136789"/>
            <a:ext cx="264659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 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382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39624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চিনি শিল্পের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88381" y="46943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তাল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058323" y="4751898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খেজুর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362981" y="56242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72837" y="5687969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সয়া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94410" y="2286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048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3792" y="556260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58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 শিল্পের উল্লেখযোগ্য অগ্রগতির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গুণগত মান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শ্রমিকের আধিক্য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284019"/>
            <a:ext cx="1524000" cy="146858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0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oy-going-to-school-cartoon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524000"/>
            <a:ext cx="36576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109332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524000"/>
            <a:ext cx="38862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5799" y="5105400"/>
            <a:ext cx="7848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বাংলাদেশের প্রধান প্রধান 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করণীয় কী হতে পারে তা সর্বোচ্চ ১০ বাক্যে লিখে আনবে।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638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4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দেশি পণ্য কিনে হই ধন্য</a:t>
            </a:r>
            <a:endParaRPr lang="en-US" sz="4400" b="1" cap="all" dirty="0" smtClean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sc06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244600"/>
            <a:ext cx="64008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799897" y="70945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534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667000"/>
            <a:ext cx="8534400" cy="3886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হাম্মদ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সুমন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নসিংহ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61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00400" y="381000"/>
            <a:ext cx="5562600" cy="3200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অষ্টম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প্রধান প্রধান শিল্প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অধিবেশনঃ ১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3962400"/>
            <a:ext cx="8382000" cy="2590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আব্দুল বাতেন</a:t>
            </a: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dirty="0" smtClean="0"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 ক্যান্টনমেন্ট বোর্ড হাই স্কুল,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বগুড়া।</a:t>
            </a:r>
            <a:endParaRPr lang="en-AU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মোবাইল নম্বরঃ ০১৮১৯৫১০৬০৬ </a:t>
            </a:r>
            <a:endParaRPr lang="en-AU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A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Email-abdulbaten84@gmail.com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.8787.jpg"/>
          <p:cNvPicPr>
            <a:picLocks noChangeAspect="1"/>
          </p:cNvPicPr>
          <p:nvPr/>
        </p:nvPicPr>
        <p:blipFill>
          <a:blip r:embed="rId2" cstate="print"/>
          <a:srcRect l="11493" r="16667" b="27071"/>
          <a:stretch>
            <a:fillRect/>
          </a:stretch>
        </p:blipFill>
        <p:spPr>
          <a:xfrm>
            <a:off x="706248" y="1295400"/>
            <a:ext cx="1884552" cy="24028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/>
          <p:cNvSpPr/>
          <p:nvPr/>
        </p:nvSpPr>
        <p:spPr>
          <a:xfrm>
            <a:off x="762000" y="381000"/>
            <a:ext cx="2057400" cy="533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14400"/>
            <a:ext cx="3886200" cy="24536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4800" y="304800"/>
            <a:ext cx="85344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bn-IN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প্রধান প্রধান শিল্প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u="sng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505200"/>
            <a:ext cx="3568317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" y="914400"/>
            <a:ext cx="4374316" cy="24536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1000" y="5715000"/>
            <a:ext cx="8382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খুব ভালো করে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লক্ষ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 এবং বল উপরের 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দু’টির সাথে নিচের চিত্রটির কোন ধরনের পার্থক্য হতে পারে?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714999"/>
            <a:ext cx="8686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চিত্র দুটিতে পাট ও গার্মেন্টস ফ্যাক্টরি যা বৃহৎ শিল্প কিন্তু নিচের চিত্রটিতে তাঁত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ফ্যাক্টরি যা ক্ষুদ্র শিল্প বুঝানো হয়েছে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340" y="5928360"/>
            <a:ext cx="62353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বৃহৎ শিল্পের আর কী নাম বলতে পারি?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8120" y="6047475"/>
            <a:ext cx="16097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প্রধান শিল্প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45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1800" y="304800"/>
            <a:ext cx="39624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53340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53282359"/>
              </p:ext>
            </p:extLst>
          </p:nvPr>
        </p:nvGraphicFramePr>
        <p:xfrm>
          <a:off x="609600" y="1905000"/>
          <a:ext cx="7924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55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6B65FF5B-640F-4694-A269-2E3907949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0CCFE786-4C82-4AE0-B3A4-1F12FDAC90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EE9821-02B5-4599-9190-3BE683483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F6EE9821-02B5-4599-9190-3BE683483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F6EE9821-02B5-4599-9190-3BE683483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graphicEl>
                                              <a:dgm id="{F6EE9821-02B5-4599-9190-3BE683483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BC70A7-968D-4BE4-9F2D-599501478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8ABC70A7-968D-4BE4-9F2D-599501478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8ABC70A7-968D-4BE4-9F2D-599501478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8ABC70A7-968D-4BE4-9F2D-599501478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39" y="980419"/>
            <a:ext cx="8269661" cy="47345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76400" y="60299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দিয়ে কী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ঝা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যায়?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299709"/>
            <a:ext cx="7239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পাট থেকে পাটজাত দ্রব্য উৎপাদন প্রক্রিয়া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amjee_Jute_Mil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070428"/>
            <a:ext cx="5865963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5" name="Round Diagonal Corner Rectangle 14"/>
          <p:cNvSpPr/>
          <p:nvPr/>
        </p:nvSpPr>
        <p:spPr>
          <a:xfrm>
            <a:off x="3352800" y="304800"/>
            <a:ext cx="3429000" cy="6096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3100" y="5105400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চিত্রটি কোন শিল্পের?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304800" y="5562600"/>
            <a:ext cx="8001000" cy="1000780"/>
          </a:xfrm>
          <a:prstGeom prst="round2DiagRect">
            <a:avLst/>
          </a:prstGeom>
          <a:solidFill>
            <a:schemeClr val="bg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নারায়ণ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ঞ্জে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আদমজি পাটকল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১৯৫১ সালে প্রতিষ্ঠার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 পাট কলের যাত্রা শুরু হয়।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95500" y="5105400"/>
            <a:ext cx="44577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পাট শিল্পের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1200" y="5105400"/>
            <a:ext cx="529446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বিশ্বের সবচেয়ে বড় পাট কলের নাম কি?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06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2458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কৃষকের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অর্থকরী ফস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 ছিল কোনটি?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953780"/>
            <a:ext cx="838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এক সময় কৃষকের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অর্থকরী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ফসল ছিল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352800" y="304800"/>
            <a:ext cx="3429000" cy="4572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63" y="1676400"/>
            <a:ext cx="4262937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7"/>
          <a:stretch/>
        </p:blipFill>
        <p:spPr>
          <a:xfrm>
            <a:off x="304800" y="1676400"/>
            <a:ext cx="4074802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447800" y="914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বর্তমানে বাংলাদেশে পাটকলের সংখ্যা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848" y="6029980"/>
            <a:ext cx="838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পাটকলের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সংখ্যা প্রায় ৭৬ 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838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পাটকলগুলো শুধু কী উৎপাদন করত?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3581400" y="304800"/>
            <a:ext cx="2438400" cy="457200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4254351" cy="3290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304800" y="5562600"/>
            <a:ext cx="8534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 সম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য়ে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পাটকলগুলো শুধু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বস্তা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করত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038600" cy="3290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1169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12201</TotalTime>
  <Words>1129</Words>
  <Application>Microsoft Office PowerPoint</Application>
  <PresentationFormat>On-screen Show (4:3)</PresentationFormat>
  <Paragraphs>158</Paragraphs>
  <Slides>24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Vrinda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Baten</cp:lastModifiedBy>
  <cp:revision>1115</cp:revision>
  <dcterms:created xsi:type="dcterms:W3CDTF">2014-05-19T06:43:56Z</dcterms:created>
  <dcterms:modified xsi:type="dcterms:W3CDTF">2016-08-10T07:17:30Z</dcterms:modified>
</cp:coreProperties>
</file>